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1"/>
  </p:notesMasterIdLst>
  <p:handoutMasterIdLst>
    <p:handoutMasterId r:id="rId12"/>
  </p:handoutMasterIdLst>
  <p:sldIdLst>
    <p:sldId id="381" r:id="rId10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33006F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106" d="100"/>
          <a:sy n="106" d="100"/>
        </p:scale>
        <p:origin x="1686" y="11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anf@ms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9878" y="2160125"/>
            <a:ext cx="8446486" cy="3637835"/>
          </a:xfrm>
        </p:spPr>
        <p:txBody>
          <a:bodyPr/>
          <a:lstStyle/>
          <a:p>
            <a:r>
              <a:rPr lang="en-US" sz="1800" dirty="0" smtClean="0"/>
              <a:t>Positons to be reviewed</a:t>
            </a:r>
            <a:endParaRPr lang="en-US" sz="1800" dirty="0" smtClean="0"/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Provost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College of Arts, Sciences, and </a:t>
            </a:r>
            <a:r>
              <a:rPr lang="en-US" sz="1400" dirty="0" smtClean="0">
                <a:solidFill>
                  <a:srgbClr val="003B49"/>
                </a:solidFill>
              </a:rPr>
              <a:t>Business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the College of Engineering and </a:t>
            </a:r>
            <a:r>
              <a:rPr lang="en-US" sz="1400" dirty="0" smtClean="0">
                <a:solidFill>
                  <a:srgbClr val="003B49"/>
                </a:solidFill>
              </a:rPr>
              <a:t>Computing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0"/>
            <a:r>
              <a:rPr lang="en-US" sz="1800" dirty="0" smtClean="0"/>
              <a:t>Draft surveys have been uploaded to Faculty Senate Website</a:t>
            </a:r>
            <a:endParaRPr lang="en-US" sz="1800" dirty="0"/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pre-existing </a:t>
            </a:r>
            <a:r>
              <a:rPr lang="en-US" sz="1400" dirty="0">
                <a:solidFill>
                  <a:srgbClr val="003B49"/>
                </a:solidFill>
              </a:rPr>
              <a:t>questions that were </a:t>
            </a:r>
            <a:r>
              <a:rPr lang="en-US" sz="1400" dirty="0" smtClean="0">
                <a:solidFill>
                  <a:srgbClr val="003B49"/>
                </a:solidFill>
              </a:rPr>
              <a:t>used in </a:t>
            </a:r>
            <a:r>
              <a:rPr lang="en-US" sz="1400" dirty="0">
                <a:solidFill>
                  <a:srgbClr val="003B49"/>
                </a:solidFill>
              </a:rPr>
              <a:t>previous </a:t>
            </a:r>
            <a:r>
              <a:rPr lang="en-US" sz="1400" dirty="0" smtClean="0">
                <a:solidFill>
                  <a:srgbClr val="003B49"/>
                </a:solidFill>
              </a:rPr>
              <a:t>surveys were collated.  </a:t>
            </a:r>
          </a:p>
          <a:p>
            <a:pPr lvl="1"/>
            <a:r>
              <a:rPr lang="en-US" sz="1400" dirty="0">
                <a:solidFill>
                  <a:srgbClr val="003B49"/>
                </a:solidFill>
              </a:rPr>
              <a:t>The areas to be reviewed are ‘Mission, Vision, and Strategic Plan’, ‘Leadership,’ ‘Planning, Organization, and Management,’ ‘Communication,’ and ‘Professionalism.’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Many of the questions such as </a:t>
            </a:r>
            <a:r>
              <a:rPr lang="en-US" sz="1400" dirty="0">
                <a:solidFill>
                  <a:srgbClr val="003B49"/>
                </a:solidFill>
              </a:rPr>
              <a:t>those </a:t>
            </a:r>
            <a:r>
              <a:rPr lang="en-US" sz="1400" dirty="0" smtClean="0">
                <a:solidFill>
                  <a:srgbClr val="003B49"/>
                </a:solidFill>
              </a:rPr>
              <a:t>in </a:t>
            </a:r>
            <a:r>
              <a:rPr lang="en-US" sz="1400" dirty="0">
                <a:solidFill>
                  <a:srgbClr val="003B49"/>
                </a:solidFill>
              </a:rPr>
              <a:t>the area of professionalism are always used. </a:t>
            </a:r>
            <a:endParaRPr lang="en-US" sz="1400" dirty="0" smtClean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Based </a:t>
            </a:r>
            <a:r>
              <a:rPr lang="en-US" sz="1400" dirty="0">
                <a:solidFill>
                  <a:srgbClr val="003B49"/>
                </a:solidFill>
              </a:rPr>
              <a:t>on the person’s role </a:t>
            </a:r>
            <a:r>
              <a:rPr lang="en-US" sz="1400" dirty="0" smtClean="0">
                <a:solidFill>
                  <a:srgbClr val="003B49"/>
                </a:solidFill>
              </a:rPr>
              <a:t>those questions </a:t>
            </a:r>
            <a:r>
              <a:rPr lang="en-US" sz="1400" dirty="0">
                <a:solidFill>
                  <a:srgbClr val="003B49"/>
                </a:solidFill>
              </a:rPr>
              <a:t>that best matched their function and had </a:t>
            </a:r>
            <a:r>
              <a:rPr lang="en-US" sz="1400" dirty="0" smtClean="0">
                <a:solidFill>
                  <a:srgbClr val="003B49"/>
                </a:solidFill>
              </a:rPr>
              <a:t>been </a:t>
            </a:r>
            <a:r>
              <a:rPr lang="en-US" sz="1400" dirty="0">
                <a:solidFill>
                  <a:srgbClr val="003B49"/>
                </a:solidFill>
              </a:rPr>
              <a:t>used </a:t>
            </a:r>
            <a:r>
              <a:rPr lang="en-US" sz="1400" dirty="0" smtClean="0">
                <a:solidFill>
                  <a:srgbClr val="003B49"/>
                </a:solidFill>
              </a:rPr>
              <a:t>before </a:t>
            </a:r>
            <a:r>
              <a:rPr lang="en-US" sz="1400" smtClean="0">
                <a:solidFill>
                  <a:srgbClr val="003B49"/>
                </a:solidFill>
              </a:rPr>
              <a:t>were identified.  </a:t>
            </a:r>
            <a:r>
              <a:rPr lang="en-US" sz="1400" dirty="0" smtClean="0">
                <a:solidFill>
                  <a:srgbClr val="003B49"/>
                </a:solidFill>
              </a:rPr>
              <a:t>The questions were updated when necessary </a:t>
            </a:r>
            <a:r>
              <a:rPr lang="en-US" sz="1400" dirty="0">
                <a:solidFill>
                  <a:srgbClr val="003B49"/>
                </a:solidFill>
              </a:rPr>
              <a:t>to reflect the new strategic plan for the university.  </a:t>
            </a:r>
            <a:endParaRPr lang="en-US" sz="1400" dirty="0" smtClean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Since the </a:t>
            </a:r>
            <a:r>
              <a:rPr lang="en-US" sz="1400" dirty="0">
                <a:solidFill>
                  <a:srgbClr val="003B49"/>
                </a:solidFill>
              </a:rPr>
              <a:t>positions </a:t>
            </a:r>
            <a:r>
              <a:rPr lang="en-US" sz="1400" dirty="0" smtClean="0">
                <a:solidFill>
                  <a:srgbClr val="003B49"/>
                </a:solidFill>
              </a:rPr>
              <a:t>to be reviewed this year are </a:t>
            </a:r>
            <a:r>
              <a:rPr lang="en-US" sz="1400" dirty="0">
                <a:solidFill>
                  <a:srgbClr val="003B49"/>
                </a:solidFill>
              </a:rPr>
              <a:t>closely coupled in their academically focused function </a:t>
            </a:r>
            <a:r>
              <a:rPr lang="en-US" sz="1400" dirty="0" smtClean="0">
                <a:solidFill>
                  <a:srgbClr val="003B49"/>
                </a:solidFill>
              </a:rPr>
              <a:t>they </a:t>
            </a:r>
            <a:r>
              <a:rPr lang="en-US" sz="1400" dirty="0">
                <a:solidFill>
                  <a:srgbClr val="003B49"/>
                </a:solidFill>
              </a:rPr>
              <a:t>are somewhat </a:t>
            </a:r>
            <a:r>
              <a:rPr lang="en-US" sz="1400" dirty="0" smtClean="0">
                <a:solidFill>
                  <a:srgbClr val="003B49"/>
                </a:solidFill>
              </a:rPr>
              <a:t>similar.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Comments to the Chair of ARC Ian Ferguson (</a:t>
            </a:r>
            <a:r>
              <a:rPr lang="en-US" sz="1400" dirty="0" smtClean="0">
                <a:solidFill>
                  <a:srgbClr val="003B49"/>
                </a:solidFill>
                <a:hlinkClick r:id="rId3"/>
              </a:rPr>
              <a:t>ianf@mst.edu</a:t>
            </a:r>
            <a:r>
              <a:rPr lang="en-US" sz="1400" dirty="0" smtClean="0">
                <a:solidFill>
                  <a:srgbClr val="003B49"/>
                </a:solidFill>
              </a:rPr>
              <a:t>) by COB Thurs Jan 31</a:t>
            </a:r>
            <a:r>
              <a:rPr lang="en-US" sz="1400" baseline="30000" dirty="0" smtClean="0">
                <a:solidFill>
                  <a:srgbClr val="003B49"/>
                </a:solidFill>
              </a:rPr>
              <a:t>st</a:t>
            </a:r>
            <a:r>
              <a:rPr lang="en-US" sz="1400" dirty="0" smtClean="0">
                <a:solidFill>
                  <a:srgbClr val="003B49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</a:t>
            </a:r>
            <a:r>
              <a:rPr lang="en-US" dirty="0" smtClean="0"/>
              <a:t>Review Committee (ARC)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5747</TotalTime>
  <Words>180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Ferguson, Ian</cp:lastModifiedBy>
  <cp:revision>154</cp:revision>
  <cp:lastPrinted>2018-10-18T18:25:42Z</cp:lastPrinted>
  <dcterms:created xsi:type="dcterms:W3CDTF">2014-10-14T00:51:43Z</dcterms:created>
  <dcterms:modified xsi:type="dcterms:W3CDTF">2019-01-24T17:37:51Z</dcterms:modified>
</cp:coreProperties>
</file>